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1"/>
  </p:sldMasterIdLst>
  <p:notesMasterIdLst>
    <p:notesMasterId r:id="rId29"/>
  </p:notesMasterIdLst>
  <p:sldIdLst>
    <p:sldId id="256" r:id="rId2"/>
    <p:sldId id="280" r:id="rId3"/>
    <p:sldId id="258" r:id="rId4"/>
    <p:sldId id="271" r:id="rId5"/>
    <p:sldId id="259" r:id="rId6"/>
    <p:sldId id="267" r:id="rId7"/>
    <p:sldId id="275" r:id="rId8"/>
    <p:sldId id="276" r:id="rId9"/>
    <p:sldId id="273" r:id="rId10"/>
    <p:sldId id="260" r:id="rId11"/>
    <p:sldId id="286" r:id="rId12"/>
    <p:sldId id="285" r:id="rId13"/>
    <p:sldId id="287" r:id="rId14"/>
    <p:sldId id="262" r:id="rId15"/>
    <p:sldId id="274" r:id="rId16"/>
    <p:sldId id="261" r:id="rId17"/>
    <p:sldId id="282" r:id="rId18"/>
    <p:sldId id="284" r:id="rId19"/>
    <p:sldId id="288" r:id="rId20"/>
    <p:sldId id="263" r:id="rId21"/>
    <p:sldId id="277" r:id="rId22"/>
    <p:sldId id="264" r:id="rId23"/>
    <p:sldId id="268" r:id="rId24"/>
    <p:sldId id="278" r:id="rId25"/>
    <p:sldId id="269" r:id="rId26"/>
    <p:sldId id="270" r:id="rId27"/>
    <p:sldId id="279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1DC261-3782-47E4-B86B-D5F621846AE7}" v="1345" dt="2018-05-05T15:38:10.5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39"/>
    <p:restoredTop sz="94671"/>
  </p:normalViewPr>
  <p:slideViewPr>
    <p:cSldViewPr snapToGrid="0" snapToObjects="1">
      <p:cViewPr varScale="1">
        <p:scale>
          <a:sx n="76" d="100"/>
          <a:sy n="76" d="100"/>
        </p:scale>
        <p:origin x="12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EC6667-DA85-6141-A957-F0FB8CD3691A}" type="datetimeFigureOut">
              <a:rPr lang="es-ES_tradnl" smtClean="0"/>
              <a:t>06/05/2018</a:t>
            </a:fld>
            <a:endParaRPr lang="es-ES_tradnl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ED40F5-E5E5-224C-BC6B-683690D3627B}" type="slidenum">
              <a:rPr lang="es-ES_tradnl" smtClean="0"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76730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D40F5-E5E5-224C-BC6B-683690D3627B}" type="slidenum">
              <a:rPr lang="es-ES_tradnl" smtClean="0"/>
              <a:t>10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391630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_tradnl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_tradnl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_tradnl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_tradnl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_tradnl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_tradnl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_tradnl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_tradnl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_tradnl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_tradnl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_tradnl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_tradnl" dirty="0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5/6/2018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_tradnl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326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88174" y="1596981"/>
            <a:ext cx="8431792" cy="2221396"/>
          </a:xfrm>
        </p:spPr>
        <p:txBody>
          <a:bodyPr/>
          <a:lstStyle/>
          <a:p>
            <a:pPr algn="ctr"/>
            <a:r>
              <a:rPr lang="es-ES_tradnl" sz="6000" b="1" dirty="0"/>
              <a:t>OPEN SOURCE BLOCKCHAIN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72350" y="4435844"/>
            <a:ext cx="4797028" cy="2485418"/>
          </a:xfrm>
        </p:spPr>
        <p:txBody>
          <a:bodyPr>
            <a:normAutofit/>
          </a:bodyPr>
          <a:lstStyle/>
          <a:p>
            <a:pPr algn="l"/>
            <a:r>
              <a:rPr lang="es-ES_tradnl" sz="2000" b="1" dirty="0">
                <a:solidFill>
                  <a:srgbClr val="3F3F3F"/>
                </a:solidFill>
              </a:rPr>
              <a:t>Alejandro Díaz Moreno(coordinador)</a:t>
            </a:r>
            <a:endParaRPr lang="es-ES" dirty="0">
              <a:solidFill>
                <a:srgbClr val="3F3F3F"/>
              </a:solidFill>
            </a:endParaRPr>
          </a:p>
          <a:p>
            <a:pPr algn="l"/>
            <a:r>
              <a:rPr lang="es-ES_tradnl" sz="2000" b="1" dirty="0">
                <a:solidFill>
                  <a:srgbClr val="3F3F3F"/>
                </a:solidFill>
              </a:rPr>
              <a:t>María Castro Vaquerizo</a:t>
            </a:r>
            <a:endParaRPr lang="es-ES" dirty="0">
              <a:solidFill>
                <a:srgbClr val="3F3F3F"/>
              </a:solidFill>
            </a:endParaRPr>
          </a:p>
          <a:p>
            <a:pPr algn="l"/>
            <a:r>
              <a:rPr lang="es-ES_tradnl" sz="2000" b="1" dirty="0">
                <a:solidFill>
                  <a:srgbClr val="3F3F3F"/>
                </a:solidFill>
              </a:rPr>
              <a:t>Daniela Guzmán Pisfil</a:t>
            </a:r>
            <a:endParaRPr lang="es-ES_tradnl" dirty="0">
              <a:solidFill>
                <a:srgbClr val="3F3F3F"/>
              </a:solidFill>
            </a:endParaRPr>
          </a:p>
          <a:p>
            <a:pPr algn="l"/>
            <a:r>
              <a:rPr lang="es-ES_tradnl" sz="2000" b="1" dirty="0">
                <a:solidFill>
                  <a:srgbClr val="3F3F3F"/>
                </a:solidFill>
              </a:rPr>
              <a:t>Paula Hernández Jordá</a:t>
            </a:r>
            <a:endParaRPr lang="es-ES_tradnl" dirty="0">
              <a:solidFill>
                <a:srgbClr val="3F3F3F"/>
              </a:solidFill>
            </a:endParaRPr>
          </a:p>
          <a:p>
            <a:pPr algn="l"/>
            <a:r>
              <a:rPr lang="es-ES_tradnl" sz="2000" b="1" dirty="0">
                <a:solidFill>
                  <a:srgbClr val="3F3F3F"/>
                </a:solidFill>
              </a:rPr>
              <a:t>Daniel Ortega Expósito </a:t>
            </a:r>
            <a:endParaRPr lang="es-ES_tradnl" dirty="0">
              <a:solidFill>
                <a:srgbClr val="3F3F3F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188E845-CF05-4E75-874F-E87E48BC5E91}"/>
              </a:ext>
            </a:extLst>
          </p:cNvPr>
          <p:cNvSpPr txBox="1"/>
          <p:nvPr/>
        </p:nvSpPr>
        <p:spPr>
          <a:xfrm>
            <a:off x="2869719" y="332116"/>
            <a:ext cx="5589916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dirty="0"/>
              <a:t>Desarrollo de Tecnologías Emergentes T1-TG3</a:t>
            </a:r>
          </a:p>
        </p:txBody>
      </p:sp>
    </p:spTree>
    <p:extLst>
      <p:ext uri="{BB962C8B-B14F-4D97-AF65-F5344CB8AC3E}">
        <p14:creationId xmlns:p14="http://schemas.microsoft.com/office/powerpoint/2010/main" val="642938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6">
            <a:extLst>
              <a:ext uri="{FF2B5EF4-FFF2-40B4-BE49-F238E27FC236}">
                <a16:creationId xmlns:a16="http://schemas.microsoft.com/office/drawing/2014/main" id="{9AB54269-7A01-4F17-B747-8926416532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22"/>
          <a:stretch/>
        </p:blipFill>
        <p:spPr>
          <a:xfrm>
            <a:off x="1295400" y="349074"/>
            <a:ext cx="8115300" cy="468266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4801" y="319028"/>
            <a:ext cx="8965599" cy="59438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z="3200" b="1" dirty="0"/>
              <a:t>DIAGRAMA DE FUNCIONAMIENTO MULTICHAIN</a:t>
            </a:r>
            <a:br>
              <a:rPr lang="es-ES" sz="4000" b="1" dirty="0"/>
            </a:br>
            <a:endParaRPr lang="es-ES_tradnl" sz="40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4E2E115-F065-4E80-A65D-57723321FABD}"/>
              </a:ext>
            </a:extLst>
          </p:cNvPr>
          <p:cNvSpPr txBox="1"/>
          <p:nvPr/>
        </p:nvSpPr>
        <p:spPr>
          <a:xfrm>
            <a:off x="368298" y="2925650"/>
            <a:ext cx="21209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 dirty="0"/>
              <a:t>1. Creación de activos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806FC87-C269-4C90-A9EE-1C8CF866931F}"/>
              </a:ext>
            </a:extLst>
          </p:cNvPr>
          <p:cNvSpPr txBox="1"/>
          <p:nvPr/>
        </p:nvSpPr>
        <p:spPr>
          <a:xfrm>
            <a:off x="8254993" y="3166950"/>
            <a:ext cx="21209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 dirty="0"/>
              <a:t>2. Creación de activos</a:t>
            </a:r>
          </a:p>
        </p:txBody>
      </p:sp>
      <p:sp>
        <p:nvSpPr>
          <p:cNvPr id="10" name="CuadroTexto 3">
            <a:extLst>
              <a:ext uri="{FF2B5EF4-FFF2-40B4-BE49-F238E27FC236}">
                <a16:creationId xmlns:a16="http://schemas.microsoft.com/office/drawing/2014/main" id="{6D378492-11A8-4010-81E9-42FC39417F5A}"/>
              </a:ext>
            </a:extLst>
          </p:cNvPr>
          <p:cNvSpPr txBox="1"/>
          <p:nvPr/>
        </p:nvSpPr>
        <p:spPr>
          <a:xfrm>
            <a:off x="8699490" y="5135448"/>
            <a:ext cx="21209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 dirty="0"/>
              <a:t>3. Creación id de transacción</a:t>
            </a:r>
          </a:p>
        </p:txBody>
      </p:sp>
      <p:sp>
        <p:nvSpPr>
          <p:cNvPr id="28" name="Flecha: curvada hacia abajo 27">
            <a:extLst>
              <a:ext uri="{FF2B5EF4-FFF2-40B4-BE49-F238E27FC236}">
                <a16:creationId xmlns:a16="http://schemas.microsoft.com/office/drawing/2014/main" id="{AC1D8BDD-F2AC-4F01-83D4-49405013D80C}"/>
              </a:ext>
            </a:extLst>
          </p:cNvPr>
          <p:cNvSpPr/>
          <p:nvPr/>
        </p:nvSpPr>
        <p:spPr>
          <a:xfrm rot="10800000">
            <a:off x="2897124" y="4845889"/>
            <a:ext cx="4746752" cy="998220"/>
          </a:xfrm>
          <a:prstGeom prst="curved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9" name="Flecha: curvada hacia abajo 28">
            <a:extLst>
              <a:ext uri="{FF2B5EF4-FFF2-40B4-BE49-F238E27FC236}">
                <a16:creationId xmlns:a16="http://schemas.microsoft.com/office/drawing/2014/main" id="{4CDCEEFE-EB52-4623-887A-66A6598166C5}"/>
              </a:ext>
            </a:extLst>
          </p:cNvPr>
          <p:cNvSpPr/>
          <p:nvPr/>
        </p:nvSpPr>
        <p:spPr>
          <a:xfrm rot="10800000">
            <a:off x="1868424" y="5061786"/>
            <a:ext cx="6448552" cy="1442720"/>
          </a:xfrm>
          <a:prstGeom prst="curved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30" name="Flecha: curvada hacia abajo 29">
            <a:extLst>
              <a:ext uri="{FF2B5EF4-FFF2-40B4-BE49-F238E27FC236}">
                <a16:creationId xmlns:a16="http://schemas.microsoft.com/office/drawing/2014/main" id="{AA9FEFD0-DAFF-4B3F-941D-606C45A6C2CC}"/>
              </a:ext>
            </a:extLst>
          </p:cNvPr>
          <p:cNvSpPr/>
          <p:nvPr/>
        </p:nvSpPr>
        <p:spPr>
          <a:xfrm>
            <a:off x="2973324" y="3118686"/>
            <a:ext cx="4746752" cy="795020"/>
          </a:xfrm>
          <a:prstGeom prst="curved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31" name="CuadroTexto 3">
            <a:extLst>
              <a:ext uri="{FF2B5EF4-FFF2-40B4-BE49-F238E27FC236}">
                <a16:creationId xmlns:a16="http://schemas.microsoft.com/office/drawing/2014/main" id="{9F8BF7A3-F608-4ED3-8DFA-B8EF06FA52F4}"/>
              </a:ext>
            </a:extLst>
          </p:cNvPr>
          <p:cNvSpPr txBox="1"/>
          <p:nvPr/>
        </p:nvSpPr>
        <p:spPr>
          <a:xfrm>
            <a:off x="3822689" y="5033844"/>
            <a:ext cx="30607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 dirty="0"/>
              <a:t>4. Confirmación de activos</a:t>
            </a:r>
          </a:p>
        </p:txBody>
      </p:sp>
      <p:sp>
        <p:nvSpPr>
          <p:cNvPr id="33" name="Rectángulo 13">
            <a:extLst>
              <a:ext uri="{FF2B5EF4-FFF2-40B4-BE49-F238E27FC236}">
                <a16:creationId xmlns:a16="http://schemas.microsoft.com/office/drawing/2014/main" id="{944706CA-A544-482B-ACF4-64EF0FCA0B5A}"/>
              </a:ext>
            </a:extLst>
          </p:cNvPr>
          <p:cNvSpPr/>
          <p:nvPr/>
        </p:nvSpPr>
        <p:spPr>
          <a:xfrm>
            <a:off x="4940300" y="2862150"/>
            <a:ext cx="914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CuadroTexto 3">
            <a:extLst>
              <a:ext uri="{FF2B5EF4-FFF2-40B4-BE49-F238E27FC236}">
                <a16:creationId xmlns:a16="http://schemas.microsoft.com/office/drawing/2014/main" id="{83CC88AC-566D-4678-B14A-655EF15BB2B0}"/>
              </a:ext>
            </a:extLst>
          </p:cNvPr>
          <p:cNvSpPr txBox="1"/>
          <p:nvPr/>
        </p:nvSpPr>
        <p:spPr>
          <a:xfrm>
            <a:off x="3898888" y="2747844"/>
            <a:ext cx="30607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 dirty="0"/>
              <a:t>5. Respuesta</a:t>
            </a:r>
          </a:p>
        </p:txBody>
      </p:sp>
      <p:sp>
        <p:nvSpPr>
          <p:cNvPr id="34" name="Rectángulo 15">
            <a:extLst>
              <a:ext uri="{FF2B5EF4-FFF2-40B4-BE49-F238E27FC236}">
                <a16:creationId xmlns:a16="http://schemas.microsoft.com/office/drawing/2014/main" id="{BBFA8DB1-F5B8-43B7-AB52-FD3A386B8AE0}"/>
              </a:ext>
            </a:extLst>
          </p:cNvPr>
          <p:cNvSpPr/>
          <p:nvPr/>
        </p:nvSpPr>
        <p:spPr>
          <a:xfrm>
            <a:off x="4140199" y="2138249"/>
            <a:ext cx="25019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CuadroTexto 3">
            <a:extLst>
              <a:ext uri="{FF2B5EF4-FFF2-40B4-BE49-F238E27FC236}">
                <a16:creationId xmlns:a16="http://schemas.microsoft.com/office/drawing/2014/main" id="{7EB7F045-1FFD-4F78-B149-95BE9430D90B}"/>
              </a:ext>
            </a:extLst>
          </p:cNvPr>
          <p:cNvSpPr txBox="1"/>
          <p:nvPr/>
        </p:nvSpPr>
        <p:spPr>
          <a:xfrm>
            <a:off x="4063986" y="2074744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 dirty="0"/>
              <a:t>7. Envío de transacción</a:t>
            </a:r>
          </a:p>
        </p:txBody>
      </p:sp>
      <p:sp>
        <p:nvSpPr>
          <p:cNvPr id="36" name="CuadroTexto 3">
            <a:extLst>
              <a:ext uri="{FF2B5EF4-FFF2-40B4-BE49-F238E27FC236}">
                <a16:creationId xmlns:a16="http://schemas.microsoft.com/office/drawing/2014/main" id="{D3BD6ADB-B035-47C6-9801-A238E13406F1}"/>
              </a:ext>
            </a:extLst>
          </p:cNvPr>
          <p:cNvSpPr txBox="1"/>
          <p:nvPr/>
        </p:nvSpPr>
        <p:spPr>
          <a:xfrm>
            <a:off x="3822688" y="5897444"/>
            <a:ext cx="30607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 dirty="0"/>
              <a:t>8. Confirmación de transacción</a:t>
            </a:r>
          </a:p>
        </p:txBody>
      </p:sp>
      <p:sp>
        <p:nvSpPr>
          <p:cNvPr id="37" name="CuadroTexto 3">
            <a:extLst>
              <a:ext uri="{FF2B5EF4-FFF2-40B4-BE49-F238E27FC236}">
                <a16:creationId xmlns:a16="http://schemas.microsoft.com/office/drawing/2014/main" id="{0EFF7D7B-A1F7-449E-A68D-32E415A9EE41}"/>
              </a:ext>
            </a:extLst>
          </p:cNvPr>
          <p:cNvSpPr txBox="1"/>
          <p:nvPr/>
        </p:nvSpPr>
        <p:spPr>
          <a:xfrm>
            <a:off x="88889" y="4843343"/>
            <a:ext cx="21209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 dirty="0"/>
              <a:t>6. Creación id de transacción</a:t>
            </a:r>
          </a:p>
        </p:txBody>
      </p:sp>
      <p:sp>
        <p:nvSpPr>
          <p:cNvPr id="38" name="Flecha: curvada hacia abajo 37">
            <a:extLst>
              <a:ext uri="{FF2B5EF4-FFF2-40B4-BE49-F238E27FC236}">
                <a16:creationId xmlns:a16="http://schemas.microsoft.com/office/drawing/2014/main" id="{F253C549-5142-4A65-A154-E0ABB5B2E96A}"/>
              </a:ext>
            </a:extLst>
          </p:cNvPr>
          <p:cNvSpPr/>
          <p:nvPr/>
        </p:nvSpPr>
        <p:spPr>
          <a:xfrm rot="60000">
            <a:off x="2312333" y="2500703"/>
            <a:ext cx="6169152" cy="960120"/>
          </a:xfrm>
          <a:prstGeom prst="curved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24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8" grpId="0" animBg="1"/>
      <p:bldP spid="29" grpId="0" animBg="1"/>
      <p:bldP spid="30" grpId="0" animBg="1"/>
      <p:bldP spid="31" grpId="0"/>
      <p:bldP spid="33" grpId="0" animBg="1"/>
      <p:bldP spid="32" grpId="0"/>
      <p:bldP spid="34" grpId="0" animBg="1"/>
      <p:bldP spid="35" grpId="0"/>
      <p:bldP spid="36" grpId="0"/>
      <p:bldP spid="37" grpId="0"/>
      <p:bldP spid="3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A5AFB369-4673-4727-A7CD-D86AFE0AE06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72" name="Freeform 14">
              <a:extLst>
                <a:ext uri="{FF2B5EF4-FFF2-40B4-BE49-F238E27FC236}">
                  <a16:creationId xmlns:a16="http://schemas.microsoft.com/office/drawing/2014/main" id="{50709826-4D6B-4A97-8DB3-5DA16662622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7263F58-6EE6-45B3-9BF2-C0BD5D30A55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197CE03-EB81-4718-BEA1-C2D488961E50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23">
              <a:extLst>
                <a:ext uri="{FF2B5EF4-FFF2-40B4-BE49-F238E27FC236}">
                  <a16:creationId xmlns:a16="http://schemas.microsoft.com/office/drawing/2014/main" id="{A3451629-72D6-4E33-A99A-40FAF7445DD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Rectangle 25">
              <a:extLst>
                <a:ext uri="{FF2B5EF4-FFF2-40B4-BE49-F238E27FC236}">
                  <a16:creationId xmlns:a16="http://schemas.microsoft.com/office/drawing/2014/main" id="{E04F0FD4-BCD5-4435-A6B5-A2E69303B7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DE110F09-1C81-4E73-B5E9-D857CD879F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7">
              <a:extLst>
                <a:ext uri="{FF2B5EF4-FFF2-40B4-BE49-F238E27FC236}">
                  <a16:creationId xmlns:a16="http://schemas.microsoft.com/office/drawing/2014/main" id="{273A9C01-06BD-4E8E-8BBF-2E2A9ECF49C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28">
              <a:extLst>
                <a:ext uri="{FF2B5EF4-FFF2-40B4-BE49-F238E27FC236}">
                  <a16:creationId xmlns:a16="http://schemas.microsoft.com/office/drawing/2014/main" id="{B206C9B2-27BE-4B6F-A4D0-485FBBEB58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Rectangle 29">
              <a:extLst>
                <a:ext uri="{FF2B5EF4-FFF2-40B4-BE49-F238E27FC236}">
                  <a16:creationId xmlns:a16="http://schemas.microsoft.com/office/drawing/2014/main" id="{2E7D673E-0C5C-4F2B-B46E-3E9286B9E8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F0F78B34-9B26-4CA9-B8F0-B9638730F9F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194" name="Picture 2" descr="Resultado de imagen de ERRORES">
            <a:extLst>
              <a:ext uri="{FF2B5EF4-FFF2-40B4-BE49-F238E27FC236}">
                <a16:creationId xmlns:a16="http://schemas.microsoft.com/office/drawing/2014/main" id="{3326E599-8732-4EC8-93F3-87B6CB55E9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6532" b="18816"/>
          <a:stretch/>
        </p:blipFill>
        <p:spPr bwMode="auto">
          <a:xfrm>
            <a:off x="1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Parallelogram 82">
            <a:extLst>
              <a:ext uri="{FF2B5EF4-FFF2-40B4-BE49-F238E27FC236}">
                <a16:creationId xmlns:a16="http://schemas.microsoft.com/office/drawing/2014/main" id="{4DC5F81A-AB66-427C-B973-546BE1B7ED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146C810-9BC7-4BEB-A44C-B70C5B3DC9D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5ADF6C1-FC3E-4CEF-ACAA-1E533A92794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Rectangle 23">
            <a:extLst>
              <a:ext uri="{FF2B5EF4-FFF2-40B4-BE49-F238E27FC236}">
                <a16:creationId xmlns:a16="http://schemas.microsoft.com/office/drawing/2014/main" id="{BE11B7D3-FC4D-4157-827F-D418D4AF3C3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5">
            <a:extLst>
              <a:ext uri="{FF2B5EF4-FFF2-40B4-BE49-F238E27FC236}">
                <a16:creationId xmlns:a16="http://schemas.microsoft.com/office/drawing/2014/main" id="{F9CA2FB3-69C5-4A17-880A-34C260DF3C4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Isosceles Triangle 92">
            <a:extLst>
              <a:ext uri="{FF2B5EF4-FFF2-40B4-BE49-F238E27FC236}">
                <a16:creationId xmlns:a16="http://schemas.microsoft.com/office/drawing/2014/main" id="{A3B42260-CA72-429A-AEFF-A2778C7BC6F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5" name="Rectangle 27">
            <a:extLst>
              <a:ext uri="{FF2B5EF4-FFF2-40B4-BE49-F238E27FC236}">
                <a16:creationId xmlns:a16="http://schemas.microsoft.com/office/drawing/2014/main" id="{C29C3C96-CB51-440C-B12F-E880D738626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7" name="Rectangle 28">
            <a:extLst>
              <a:ext uri="{FF2B5EF4-FFF2-40B4-BE49-F238E27FC236}">
                <a16:creationId xmlns:a16="http://schemas.microsoft.com/office/drawing/2014/main" id="{17070EE5-FA55-4C41-AD18-785E5F02344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9" name="Rectangle 29">
            <a:extLst>
              <a:ext uri="{FF2B5EF4-FFF2-40B4-BE49-F238E27FC236}">
                <a16:creationId xmlns:a16="http://schemas.microsoft.com/office/drawing/2014/main" id="{726DD974-2DC0-457D-B797-BFB5EB6F43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1" name="Isosceles Triangle 100">
            <a:extLst>
              <a:ext uri="{FF2B5EF4-FFF2-40B4-BE49-F238E27FC236}">
                <a16:creationId xmlns:a16="http://schemas.microsoft.com/office/drawing/2014/main" id="{EF9AFB1C-D978-4634-9E2D-78B7F70F524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" name="Isosceles Triangle 102">
            <a:extLst>
              <a:ext uri="{FF2B5EF4-FFF2-40B4-BE49-F238E27FC236}">
                <a16:creationId xmlns:a16="http://schemas.microsoft.com/office/drawing/2014/main" id="{0FF9F10B-8764-4B6C-9EBC-4FBE9AC1AC7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983CB56-231C-4E6D-8353-A49524869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3324" y="1678665"/>
            <a:ext cx="4690680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b="1" dirty="0">
                <a:solidFill>
                  <a:srgbClr val="00B0F0"/>
                </a:solidFill>
              </a:rPr>
              <a:t>ERRORES MÁS IMPORTANTES</a:t>
            </a:r>
          </a:p>
        </p:txBody>
      </p:sp>
    </p:spTree>
    <p:extLst>
      <p:ext uri="{BB962C8B-B14F-4D97-AF65-F5344CB8AC3E}">
        <p14:creationId xmlns:p14="http://schemas.microsoft.com/office/powerpoint/2010/main" val="4145069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07FBD2-254D-4184-BE2C-22253B726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323640"/>
            <a:ext cx="8596668" cy="604633"/>
          </a:xfrm>
        </p:spPr>
        <p:txBody>
          <a:bodyPr>
            <a:normAutofit fontScale="90000"/>
          </a:bodyPr>
          <a:lstStyle/>
          <a:p>
            <a:r>
              <a:rPr lang="es-ES" sz="4000" dirty="0"/>
              <a:t>Error</a:t>
            </a:r>
            <a:r>
              <a:rPr lang="es-ES" dirty="0"/>
              <a:t> 2: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49B981-82F3-46A9-91E6-C29C92686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46854"/>
            <a:ext cx="9533466" cy="962946"/>
          </a:xfrm>
        </p:spPr>
        <p:txBody>
          <a:bodyPr>
            <a:normAutofit/>
          </a:bodyPr>
          <a:lstStyle/>
          <a:p>
            <a:r>
              <a:rPr lang="es-ES" sz="2000" dirty="0">
                <a:solidFill>
                  <a:schemeClr val="tx1"/>
                </a:solidFill>
              </a:rPr>
              <a:t>Mensaje de error: insufficient funds (fondos insuficientes)</a:t>
            </a:r>
          </a:p>
          <a:p>
            <a:r>
              <a:rPr lang="es-ES" sz="2000" dirty="0">
                <a:solidFill>
                  <a:schemeClr val="tx1"/>
                </a:solidFill>
              </a:rPr>
              <a:t>Solución: Volver a crear la moneda de la transacción.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677334" y="472614"/>
            <a:ext cx="8596668" cy="660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_tradnl" dirty="0"/>
              <a:t>Error 1: 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77334" y="3042112"/>
            <a:ext cx="9127066" cy="5085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000" dirty="0">
                <a:solidFill>
                  <a:schemeClr val="tx1"/>
                </a:solidFill>
              </a:rPr>
              <a:t>Ejecución : </a:t>
            </a:r>
            <a:r>
              <a:rPr lang="es-ES" sz="2000" dirty="0">
                <a:solidFill>
                  <a:schemeClr val="tx1"/>
                </a:solidFill>
              </a:rPr>
              <a:t>“createrwexchange [txid correspondiente] # ‘{“USD”:100}”</a:t>
            </a:r>
            <a:r>
              <a:rPr lang="es-ES_tradnl" sz="2000" dirty="0">
                <a:solidFill>
                  <a:schemeClr val="tx1"/>
                </a:solidFill>
              </a:rPr>
              <a:t>  en el nodo 2 cuyo resultado es un numero hexadecimal</a:t>
            </a:r>
          </a:p>
          <a:p>
            <a:r>
              <a:rPr lang="es-ES_tradnl" sz="2000" dirty="0">
                <a:solidFill>
                  <a:schemeClr val="tx1"/>
                </a:solidFill>
              </a:rPr>
              <a:t>Luego se ejecuta: </a:t>
            </a:r>
            <a:r>
              <a:rPr lang="es-ES" sz="2000" dirty="0">
                <a:solidFill>
                  <a:schemeClr val="tx1"/>
                </a:solidFill>
              </a:rPr>
              <a:t>“decoderawexchange [número hexadecimal]” en el nodo1</a:t>
            </a:r>
            <a:r>
              <a:rPr lang="es-ES_tradnl" sz="2000" dirty="0">
                <a:solidFill>
                  <a:schemeClr val="tx1"/>
                </a:solidFill>
              </a:rPr>
              <a:t> </a:t>
            </a:r>
          </a:p>
          <a:p>
            <a:r>
              <a:rPr lang="es-ES_tradnl" sz="2000" dirty="0">
                <a:solidFill>
                  <a:schemeClr val="tx1"/>
                </a:solidFill>
              </a:rPr>
              <a:t>Error: ejecutamos el segundo comando en el nodo 2</a:t>
            </a:r>
          </a:p>
          <a:p>
            <a:r>
              <a:rPr lang="es-ES_tradnl" sz="2000" dirty="0">
                <a:solidFill>
                  <a:schemeClr val="tx1"/>
                </a:solidFill>
              </a:rPr>
              <a:t>Solución: copiamos el número hexadecimal en un blog de notas y tuvimos que pasarlo de un terminal a otro y finalmente ejecutar el comando en el nodo 1</a:t>
            </a:r>
          </a:p>
        </p:txBody>
      </p:sp>
    </p:spTree>
    <p:extLst>
      <p:ext uri="{BB962C8B-B14F-4D97-AF65-F5344CB8AC3E}">
        <p14:creationId xmlns:p14="http://schemas.microsoft.com/office/powerpoint/2010/main" val="3845402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677334" y="1270000"/>
            <a:ext cx="8596668" cy="660400"/>
          </a:xfrm>
        </p:spPr>
        <p:txBody>
          <a:bodyPr/>
          <a:lstStyle/>
          <a:p>
            <a:r>
              <a:rPr lang="es-ES_tradnl" dirty="0"/>
              <a:t>Error 3:</a:t>
            </a:r>
          </a:p>
        </p:txBody>
      </p:sp>
      <p:sp>
        <p:nvSpPr>
          <p:cNvPr id="7" name="Marcador de contenido 2"/>
          <p:cNvSpPr>
            <a:spLocks noGrp="1"/>
          </p:cNvSpPr>
          <p:nvPr>
            <p:ph idx="1"/>
          </p:nvPr>
        </p:nvSpPr>
        <p:spPr>
          <a:xfrm>
            <a:off x="677334" y="2311400"/>
            <a:ext cx="8596668" cy="3880773"/>
          </a:xfrm>
        </p:spPr>
        <p:txBody>
          <a:bodyPr/>
          <a:lstStyle/>
          <a:p>
            <a:r>
              <a:rPr lang="es-ES" dirty="0"/>
              <a:t>Realizamos desde el nodo1 la emisión de activos a la dirección del nodo2 de recibir y enviar sin otorgar los permisos previos al nodo1. </a:t>
            </a:r>
          </a:p>
          <a:p>
            <a:r>
              <a:rPr lang="es-ES" dirty="0"/>
              <a:t>Se produjo el error 704</a:t>
            </a:r>
          </a:p>
          <a:p>
            <a:r>
              <a:rPr lang="es-ES" dirty="0"/>
              <a:t> Solución: otorgar los permisos necesarios al nodo1.</a:t>
            </a:r>
            <a:r>
              <a:rPr lang="es-ES_trad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1997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537713"/>
            <a:ext cx="909230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es-ES" b="1" dirty="0"/>
              <a:t>EVALUACIÓN DE LOS CRITERIOS EN LA IMPLEMENTACIÓN USANDO MULTICHAIN</a:t>
            </a:r>
            <a:br>
              <a:rPr lang="es-ES" b="1" dirty="0">
                <a:solidFill>
                  <a:srgbClr val="5FCBEF"/>
                </a:solidFill>
                <a:ea typeface="+mj-lt"/>
                <a:cs typeface="+mj-lt"/>
              </a:rPr>
            </a:br>
            <a:endParaRPr lang="es-ES_tradnl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9" t="31206" r="14197" b="29775"/>
          <a:stretch/>
        </p:blipFill>
        <p:spPr>
          <a:xfrm>
            <a:off x="677334" y="2100261"/>
            <a:ext cx="9411226" cy="3543302"/>
          </a:xfrm>
        </p:spPr>
      </p:pic>
    </p:spTree>
    <p:extLst>
      <p:ext uri="{BB962C8B-B14F-4D97-AF65-F5344CB8AC3E}">
        <p14:creationId xmlns:p14="http://schemas.microsoft.com/office/powerpoint/2010/main" val="384290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3AE34547-3C64-478E-942B-8B16E041F2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8" t="32860" r="28182" b="41239"/>
          <a:stretch/>
        </p:blipFill>
        <p:spPr>
          <a:xfrm>
            <a:off x="1146628" y="2440917"/>
            <a:ext cx="8635999" cy="197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47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n de ordenador pantalla">
            <a:extLst>
              <a:ext uri="{FF2B5EF4-FFF2-40B4-BE49-F238E27FC236}">
                <a16:creationId xmlns:a16="http://schemas.microsoft.com/office/drawing/2014/main" id="{7E39996C-0F59-4762-AB26-2F076581E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282" y="1435327"/>
            <a:ext cx="6191250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01FA261-8F5E-42FE-97D8-2F281EB2B233}"/>
              </a:ext>
            </a:extLst>
          </p:cNvPr>
          <p:cNvSpPr txBox="1">
            <a:spLocks/>
          </p:cNvSpPr>
          <p:nvPr/>
        </p:nvSpPr>
        <p:spPr>
          <a:xfrm>
            <a:off x="1634346" y="344575"/>
            <a:ext cx="9745912" cy="7413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b="1" dirty="0"/>
              <a:t>D</a:t>
            </a:r>
            <a:r>
              <a:rPr lang="es-ES" sz="2800" b="1" dirty="0"/>
              <a:t>IAGRAMA DE FUNCIONAMIENTO MONAX</a:t>
            </a:r>
            <a:br>
              <a:rPr lang="es-ES" sz="2800" b="1" dirty="0"/>
            </a:br>
            <a:endParaRPr lang="es-ES_tradnl" dirty="0"/>
          </a:p>
        </p:txBody>
      </p:sp>
      <p:pic>
        <p:nvPicPr>
          <p:cNvPr id="8" name="Gráfico 7" descr="Equipo">
            <a:extLst>
              <a:ext uri="{FF2B5EF4-FFF2-40B4-BE49-F238E27FC236}">
                <a16:creationId xmlns:a16="http://schemas.microsoft.com/office/drawing/2014/main" id="{2E47291D-4315-4BD0-AC12-0F75476015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11715" y="2438400"/>
            <a:ext cx="1371600" cy="1215571"/>
          </a:xfrm>
          <a:prstGeom prst="rect">
            <a:avLst/>
          </a:prstGeom>
        </p:spPr>
      </p:pic>
      <p:pic>
        <p:nvPicPr>
          <p:cNvPr id="36" name="Gráfico 35" descr="Equipo">
            <a:extLst>
              <a:ext uri="{FF2B5EF4-FFF2-40B4-BE49-F238E27FC236}">
                <a16:creationId xmlns:a16="http://schemas.microsoft.com/office/drawing/2014/main" id="{956DB726-95A9-4C71-AF40-B6927300B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65257" y="2438400"/>
            <a:ext cx="1371600" cy="1215571"/>
          </a:xfrm>
          <a:prstGeom prst="rect">
            <a:avLst/>
          </a:prstGeom>
        </p:spPr>
      </p:pic>
      <p:pic>
        <p:nvPicPr>
          <p:cNvPr id="12" name="Gráfico 11" descr="Abrir sobre">
            <a:extLst>
              <a:ext uri="{FF2B5EF4-FFF2-40B4-BE49-F238E27FC236}">
                <a16:creationId xmlns:a16="http://schemas.microsoft.com/office/drawing/2014/main" id="{D0C40116-2C28-4642-AF37-C8FAEE82FB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21432" y="2381188"/>
            <a:ext cx="588950" cy="588950"/>
          </a:xfrm>
          <a:prstGeom prst="rect">
            <a:avLst/>
          </a:prstGeom>
        </p:spPr>
      </p:pic>
      <p:pic>
        <p:nvPicPr>
          <p:cNvPr id="13" name="Picture 6" descr="Resultado de imagen de flecha">
            <a:extLst>
              <a:ext uri="{FF2B5EF4-FFF2-40B4-BE49-F238E27FC236}">
                <a16:creationId xmlns:a16="http://schemas.microsoft.com/office/drawing/2014/main" id="{BBB5A92C-7395-4CE1-990B-A2FA69E88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970" y="2850357"/>
            <a:ext cx="1832631" cy="51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36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A5AFB369-4673-4727-A7CD-D86AFE0AE06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72" name="Freeform 14">
              <a:extLst>
                <a:ext uri="{FF2B5EF4-FFF2-40B4-BE49-F238E27FC236}">
                  <a16:creationId xmlns:a16="http://schemas.microsoft.com/office/drawing/2014/main" id="{50709826-4D6B-4A97-8DB3-5DA16662622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7263F58-6EE6-45B3-9BF2-C0BD5D30A55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197CE03-EB81-4718-BEA1-C2D488961E50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23">
              <a:extLst>
                <a:ext uri="{FF2B5EF4-FFF2-40B4-BE49-F238E27FC236}">
                  <a16:creationId xmlns:a16="http://schemas.microsoft.com/office/drawing/2014/main" id="{A3451629-72D6-4E33-A99A-40FAF7445DD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Rectangle 25">
              <a:extLst>
                <a:ext uri="{FF2B5EF4-FFF2-40B4-BE49-F238E27FC236}">
                  <a16:creationId xmlns:a16="http://schemas.microsoft.com/office/drawing/2014/main" id="{E04F0FD4-BCD5-4435-A6B5-A2E69303B7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DE110F09-1C81-4E73-B5E9-D857CD879F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7">
              <a:extLst>
                <a:ext uri="{FF2B5EF4-FFF2-40B4-BE49-F238E27FC236}">
                  <a16:creationId xmlns:a16="http://schemas.microsoft.com/office/drawing/2014/main" id="{273A9C01-06BD-4E8E-8BBF-2E2A9ECF49C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28">
              <a:extLst>
                <a:ext uri="{FF2B5EF4-FFF2-40B4-BE49-F238E27FC236}">
                  <a16:creationId xmlns:a16="http://schemas.microsoft.com/office/drawing/2014/main" id="{B206C9B2-27BE-4B6F-A4D0-485FBBEB58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Rectangle 29">
              <a:extLst>
                <a:ext uri="{FF2B5EF4-FFF2-40B4-BE49-F238E27FC236}">
                  <a16:creationId xmlns:a16="http://schemas.microsoft.com/office/drawing/2014/main" id="{2E7D673E-0C5C-4F2B-B46E-3E9286B9E8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F0F78B34-9B26-4CA9-B8F0-B9638730F9F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194" name="Picture 2" descr="Resultado de imagen de ERRORES">
            <a:extLst>
              <a:ext uri="{FF2B5EF4-FFF2-40B4-BE49-F238E27FC236}">
                <a16:creationId xmlns:a16="http://schemas.microsoft.com/office/drawing/2014/main" id="{3326E599-8732-4EC8-93F3-87B6CB55E9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6532" b="18816"/>
          <a:stretch/>
        </p:blipFill>
        <p:spPr bwMode="auto">
          <a:xfrm>
            <a:off x="1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Parallelogram 82">
            <a:extLst>
              <a:ext uri="{FF2B5EF4-FFF2-40B4-BE49-F238E27FC236}">
                <a16:creationId xmlns:a16="http://schemas.microsoft.com/office/drawing/2014/main" id="{4DC5F81A-AB66-427C-B973-546BE1B7ED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146C810-9BC7-4BEB-A44C-B70C5B3DC9D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5ADF6C1-FC3E-4CEF-ACAA-1E533A92794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Rectangle 23">
            <a:extLst>
              <a:ext uri="{FF2B5EF4-FFF2-40B4-BE49-F238E27FC236}">
                <a16:creationId xmlns:a16="http://schemas.microsoft.com/office/drawing/2014/main" id="{BE11B7D3-FC4D-4157-827F-D418D4AF3C3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5">
            <a:extLst>
              <a:ext uri="{FF2B5EF4-FFF2-40B4-BE49-F238E27FC236}">
                <a16:creationId xmlns:a16="http://schemas.microsoft.com/office/drawing/2014/main" id="{F9CA2FB3-69C5-4A17-880A-34C260DF3C4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Isosceles Triangle 92">
            <a:extLst>
              <a:ext uri="{FF2B5EF4-FFF2-40B4-BE49-F238E27FC236}">
                <a16:creationId xmlns:a16="http://schemas.microsoft.com/office/drawing/2014/main" id="{A3B42260-CA72-429A-AEFF-A2778C7BC6F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5" name="Rectangle 27">
            <a:extLst>
              <a:ext uri="{FF2B5EF4-FFF2-40B4-BE49-F238E27FC236}">
                <a16:creationId xmlns:a16="http://schemas.microsoft.com/office/drawing/2014/main" id="{C29C3C96-CB51-440C-B12F-E880D738626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7" name="Rectangle 28">
            <a:extLst>
              <a:ext uri="{FF2B5EF4-FFF2-40B4-BE49-F238E27FC236}">
                <a16:creationId xmlns:a16="http://schemas.microsoft.com/office/drawing/2014/main" id="{17070EE5-FA55-4C41-AD18-785E5F02344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9" name="Rectangle 29">
            <a:extLst>
              <a:ext uri="{FF2B5EF4-FFF2-40B4-BE49-F238E27FC236}">
                <a16:creationId xmlns:a16="http://schemas.microsoft.com/office/drawing/2014/main" id="{726DD974-2DC0-457D-B797-BFB5EB6F43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1" name="Isosceles Triangle 100">
            <a:extLst>
              <a:ext uri="{FF2B5EF4-FFF2-40B4-BE49-F238E27FC236}">
                <a16:creationId xmlns:a16="http://schemas.microsoft.com/office/drawing/2014/main" id="{EF9AFB1C-D978-4634-9E2D-78B7F70F524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" name="Isosceles Triangle 102">
            <a:extLst>
              <a:ext uri="{FF2B5EF4-FFF2-40B4-BE49-F238E27FC236}">
                <a16:creationId xmlns:a16="http://schemas.microsoft.com/office/drawing/2014/main" id="{0FF9F10B-8764-4B6C-9EBC-4FBE9AC1AC7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983CB56-231C-4E6D-8353-A49524869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200" y="1678665"/>
            <a:ext cx="456980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b="1" dirty="0">
                <a:solidFill>
                  <a:srgbClr val="00B0F0"/>
                </a:solidFill>
              </a:rPr>
              <a:t>ERRORES MÁS IMPORTANTES</a:t>
            </a:r>
          </a:p>
        </p:txBody>
      </p:sp>
    </p:spTree>
    <p:extLst>
      <p:ext uri="{BB962C8B-B14F-4D97-AF65-F5344CB8AC3E}">
        <p14:creationId xmlns:p14="http://schemas.microsoft.com/office/powerpoint/2010/main" val="4124850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DE163A-64FC-45CA-8F88-17996DBAD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079505"/>
            <a:ext cx="8596668" cy="838200"/>
          </a:xfrm>
        </p:spPr>
        <p:txBody>
          <a:bodyPr/>
          <a:lstStyle/>
          <a:p>
            <a:r>
              <a:rPr lang="es-ES" dirty="0"/>
              <a:t>Error 1: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DE56A7-B808-499D-9E18-DD47291FA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08204"/>
            <a:ext cx="8596668" cy="1016000"/>
          </a:xfrm>
        </p:spPr>
        <p:txBody>
          <a:bodyPr/>
          <a:lstStyle/>
          <a:p>
            <a:r>
              <a:rPr lang="es-ES" dirty="0"/>
              <a:t>Al intentar conectarse al Docker se produce un error.</a:t>
            </a:r>
          </a:p>
          <a:p>
            <a:r>
              <a:rPr lang="es-ES" dirty="0"/>
              <a:t>Solución: cambiar de comando de inicio</a:t>
            </a:r>
            <a:r>
              <a:rPr lang="es-ES_tradnl" dirty="0"/>
              <a:t> </a:t>
            </a:r>
            <a:endParaRPr lang="es-ES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9DE163A-64FC-45CA-8F88-17996DBAD911}"/>
              </a:ext>
            </a:extLst>
          </p:cNvPr>
          <p:cNvSpPr txBox="1">
            <a:spLocks/>
          </p:cNvSpPr>
          <p:nvPr/>
        </p:nvSpPr>
        <p:spPr>
          <a:xfrm>
            <a:off x="677334" y="3505203"/>
            <a:ext cx="8596668" cy="838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Error 2: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BDE56A7-B808-499D-9E18-DD47291FA2D6}"/>
              </a:ext>
            </a:extLst>
          </p:cNvPr>
          <p:cNvSpPr txBox="1">
            <a:spLocks/>
          </p:cNvSpPr>
          <p:nvPr/>
        </p:nvSpPr>
        <p:spPr>
          <a:xfrm>
            <a:off x="677334" y="4394202"/>
            <a:ext cx="8596668" cy="101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Se produce un error a la hora de crear la cadena.</a:t>
            </a:r>
          </a:p>
          <a:p>
            <a:r>
              <a:rPr lang="es-ES" dirty="0"/>
              <a:t>Solución: cambiar de comando.</a:t>
            </a:r>
          </a:p>
        </p:txBody>
      </p:sp>
    </p:spTree>
    <p:extLst>
      <p:ext uri="{BB962C8B-B14F-4D97-AF65-F5344CB8AC3E}">
        <p14:creationId xmlns:p14="http://schemas.microsoft.com/office/powerpoint/2010/main" val="1081803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3151189"/>
            <a:ext cx="8596668" cy="660400"/>
          </a:xfrm>
        </p:spPr>
        <p:txBody>
          <a:bodyPr/>
          <a:lstStyle/>
          <a:p>
            <a:r>
              <a:rPr lang="es-ES_tradnl" dirty="0"/>
              <a:t>Error 4: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4040189"/>
            <a:ext cx="8596668" cy="1420811"/>
          </a:xfrm>
        </p:spPr>
        <p:txBody>
          <a:bodyPr/>
          <a:lstStyle/>
          <a:p>
            <a:r>
              <a:rPr lang="es-ES" dirty="0"/>
              <a:t>Se produce un error al escribir el nombre del archivo.</a:t>
            </a:r>
          </a:p>
          <a:p>
            <a:r>
              <a:rPr lang="es-ES" dirty="0"/>
              <a:t> Solución: comprobamos el nombre y resolvemos el error.</a:t>
            </a:r>
            <a:endParaRPr lang="es-ES_tradnl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9DE163A-64FC-45CA-8F88-17996DBAD911}"/>
              </a:ext>
            </a:extLst>
          </p:cNvPr>
          <p:cNvSpPr txBox="1">
            <a:spLocks/>
          </p:cNvSpPr>
          <p:nvPr/>
        </p:nvSpPr>
        <p:spPr>
          <a:xfrm>
            <a:off x="677334" y="1182689"/>
            <a:ext cx="8596668" cy="838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Error 3: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BDE56A7-B808-499D-9E18-DD47291FA2D6}"/>
              </a:ext>
            </a:extLst>
          </p:cNvPr>
          <p:cNvSpPr txBox="1">
            <a:spLocks/>
          </p:cNvSpPr>
          <p:nvPr/>
        </p:nvSpPr>
        <p:spPr>
          <a:xfrm>
            <a:off x="677334" y="2135189"/>
            <a:ext cx="8596668" cy="101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Se produce un error al no encontrar el archivo directorio y no haber concedido los permisos correspondientes</a:t>
            </a:r>
          </a:p>
        </p:txBody>
      </p:sp>
    </p:spTree>
    <p:extLst>
      <p:ext uri="{BB962C8B-B14F-4D97-AF65-F5344CB8AC3E}">
        <p14:creationId xmlns:p14="http://schemas.microsoft.com/office/powerpoint/2010/main" val="823591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715F758-03E3-4C1B-95F0-85370D91943F}"/>
              </a:ext>
            </a:extLst>
          </p:cNvPr>
          <p:cNvSpPr txBox="1"/>
          <p:nvPr/>
        </p:nvSpPr>
        <p:spPr>
          <a:xfrm>
            <a:off x="870446" y="681111"/>
            <a:ext cx="8592457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" sz="6600" b="1" dirty="0">
                <a:solidFill>
                  <a:srgbClr val="00B0F0"/>
                </a:solidFill>
              </a:rPr>
              <a:t>PLANIFICACIÓN</a:t>
            </a:r>
          </a:p>
        </p:txBody>
      </p:sp>
      <p:pic>
        <p:nvPicPr>
          <p:cNvPr id="5" name="Imagen 4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AFD97C41-FE00-4B27-8E13-66D884094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9897" y="4053090"/>
            <a:ext cx="9089480" cy="16764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00">
            <a:bevelT w="25400" h="19050"/>
            <a:contourClr>
              <a:schemeClr val="tx1"/>
            </a:contourClr>
          </a:sp3d>
        </p:spPr>
      </p:pic>
      <p:pic>
        <p:nvPicPr>
          <p:cNvPr id="7" name="Picture 4" descr="Resultado de imagen de calendario DIBUJO">
            <a:extLst>
              <a:ext uri="{FF2B5EF4-FFF2-40B4-BE49-F238E27FC236}">
                <a16:creationId xmlns:a16="http://schemas.microsoft.com/office/drawing/2014/main" id="{B9B33C54-9510-4F02-BBD9-0109464DB0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5" t="14255" r="12912" b="14727"/>
          <a:stretch/>
        </p:blipFill>
        <p:spPr bwMode="auto">
          <a:xfrm>
            <a:off x="4178568" y="1950901"/>
            <a:ext cx="1976212" cy="147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53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2" t="38296" r="14732" b="26303"/>
          <a:stretch/>
        </p:blipFill>
        <p:spPr>
          <a:xfrm>
            <a:off x="1301583" y="2114550"/>
            <a:ext cx="9588834" cy="3318178"/>
          </a:xfr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96AEB403-E5A7-496B-A593-442482863E2A}"/>
              </a:ext>
            </a:extLst>
          </p:cNvPr>
          <p:cNvSpPr txBox="1">
            <a:spLocks/>
          </p:cNvSpPr>
          <p:nvPr/>
        </p:nvSpPr>
        <p:spPr>
          <a:xfrm>
            <a:off x="605448" y="652731"/>
            <a:ext cx="9092308" cy="150770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b="1" dirty="0"/>
              <a:t>EVALUACIÓN DE LOS CRITERIOS EN LA IMPLEMENTACIÓN USANDO MONAX</a:t>
            </a:r>
            <a:br>
              <a:rPr lang="es-ES" b="1" dirty="0">
                <a:solidFill>
                  <a:srgbClr val="5FCBEF"/>
                </a:solidFill>
                <a:ea typeface="+mj-lt"/>
                <a:cs typeface="+mj-lt"/>
              </a:rPr>
            </a:b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82249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8D34D1-F507-4784-AC29-09087A98A7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858" y="1783081"/>
            <a:ext cx="9636370" cy="1645919"/>
          </a:xfrm>
        </p:spPr>
        <p:txBody>
          <a:bodyPr/>
          <a:lstStyle/>
          <a:p>
            <a:pPr algn="ctr"/>
            <a:r>
              <a:rPr lang="es-ES" sz="6000" b="1" dirty="0">
                <a:solidFill>
                  <a:srgbClr val="00B0F0"/>
                </a:solidFill>
              </a:rPr>
              <a:t>COMPARACIÓN DE LA IMPLEMENTACIÓN DE LAS TECNOLOGÍAS </a:t>
            </a:r>
          </a:p>
        </p:txBody>
      </p:sp>
      <p:pic>
        <p:nvPicPr>
          <p:cNvPr id="6" name="Picture 4" descr="Resultado de imagen de vs png">
            <a:extLst>
              <a:ext uri="{FF2B5EF4-FFF2-40B4-BE49-F238E27FC236}">
                <a16:creationId xmlns:a16="http://schemas.microsoft.com/office/drawing/2014/main" id="{BCEA38F1-3AC2-4193-859B-7B7E15F27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960" y="3429000"/>
            <a:ext cx="4109728" cy="260865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Resultado de imagen de vs png">
            <a:extLst>
              <a:ext uri="{FF2B5EF4-FFF2-40B4-BE49-F238E27FC236}">
                <a16:creationId xmlns:a16="http://schemas.microsoft.com/office/drawing/2014/main" id="{4932FAA2-E15F-4DCB-B412-B3EAE8E6F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398" y="3737245"/>
            <a:ext cx="2602166" cy="2602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437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8759" y="600767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s-ES" b="1" dirty="0"/>
              <a:t>Comparación de la implementación de las tecnologías</a:t>
            </a:r>
            <a:br>
              <a:rPr lang="es-ES_tradnl" b="1" dirty="0"/>
            </a:b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6" t="19060" r="13600" b="41133"/>
          <a:stretch/>
        </p:blipFill>
        <p:spPr>
          <a:xfrm>
            <a:off x="528023" y="2196561"/>
            <a:ext cx="10201890" cy="3485881"/>
          </a:xfrm>
        </p:spPr>
      </p:pic>
    </p:spTree>
    <p:extLst>
      <p:ext uri="{BB962C8B-B14F-4D97-AF65-F5344CB8AC3E}">
        <p14:creationId xmlns:p14="http://schemas.microsoft.com/office/powerpoint/2010/main" val="773116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6" t="58813" r="14072" b="14379"/>
          <a:stretch/>
        </p:blipFill>
        <p:spPr>
          <a:xfrm>
            <a:off x="545468" y="1556472"/>
            <a:ext cx="10612469" cy="2473661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5" t="50216" r="13447" b="35437"/>
          <a:stretch/>
        </p:blipFill>
        <p:spPr>
          <a:xfrm>
            <a:off x="545468" y="4030134"/>
            <a:ext cx="10612469" cy="130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40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6">
            <a:extLst>
              <a:ext uri="{FF2B5EF4-FFF2-40B4-BE49-F238E27FC236}">
                <a16:creationId xmlns:a16="http://schemas.microsoft.com/office/drawing/2014/main" id="{B8D31377-549F-45B3-9241-079D7B684E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87" t="-86" r="33987" b="-794"/>
          <a:stretch/>
        </p:blipFill>
        <p:spPr>
          <a:xfrm>
            <a:off x="6205272" y="831219"/>
            <a:ext cx="2673272" cy="466061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38D34D1-F507-4784-AC29-09087A98A7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501" y="2332646"/>
            <a:ext cx="5610333" cy="1646302"/>
          </a:xfrm>
        </p:spPr>
        <p:txBody>
          <a:bodyPr/>
          <a:lstStyle/>
          <a:p>
            <a:r>
              <a:rPr lang="es-ES" sz="4000" b="1" dirty="0"/>
              <a:t>ANEXO 1:</a:t>
            </a:r>
            <a:br>
              <a:rPr lang="es-ES" sz="4000" b="1" dirty="0"/>
            </a:br>
            <a:r>
              <a:rPr lang="es-ES" sz="4000" b="1" dirty="0"/>
              <a:t>OTROS REQUISITOS</a:t>
            </a:r>
          </a:p>
        </p:txBody>
      </p:sp>
    </p:spTree>
    <p:extLst>
      <p:ext uri="{BB962C8B-B14F-4D97-AF65-F5344CB8AC3E}">
        <p14:creationId xmlns:p14="http://schemas.microsoft.com/office/powerpoint/2010/main" val="3546540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6" t="27999" r="14520" b="25130"/>
          <a:stretch/>
        </p:blipFill>
        <p:spPr>
          <a:xfrm>
            <a:off x="497627" y="1298546"/>
            <a:ext cx="8831572" cy="3964908"/>
          </a:xfrm>
        </p:spPr>
      </p:pic>
    </p:spTree>
    <p:extLst>
      <p:ext uri="{BB962C8B-B14F-4D97-AF65-F5344CB8AC3E}">
        <p14:creationId xmlns:p14="http://schemas.microsoft.com/office/powerpoint/2010/main" val="1637296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7" t="28998" r="19926" b="20573"/>
          <a:stretch/>
        </p:blipFill>
        <p:spPr>
          <a:xfrm>
            <a:off x="685800" y="1114424"/>
            <a:ext cx="8793382" cy="4271963"/>
          </a:xfrm>
        </p:spPr>
      </p:pic>
    </p:spTree>
    <p:extLst>
      <p:ext uri="{BB962C8B-B14F-4D97-AF65-F5344CB8AC3E}">
        <p14:creationId xmlns:p14="http://schemas.microsoft.com/office/powerpoint/2010/main" val="5688199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5">
            <a:extLst>
              <a:ext uri="{FF2B5EF4-FFF2-40B4-BE49-F238E27FC236}">
                <a16:creationId xmlns:a16="http://schemas.microsoft.com/office/drawing/2014/main" id="{1AAF8748-0D4A-40AE-B9E9-4620B6DA1F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657" r="209" b="31065"/>
          <a:stretch/>
        </p:blipFill>
        <p:spPr>
          <a:xfrm>
            <a:off x="713118" y="2157458"/>
            <a:ext cx="8911098" cy="234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24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25AA54BC-6400-4969-A8FB-B7B505C52E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21" t="4966" r="40895" b="52080"/>
          <a:stretch/>
        </p:blipFill>
        <p:spPr>
          <a:xfrm>
            <a:off x="1322363" y="2266753"/>
            <a:ext cx="4360745" cy="28021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Imagen 23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314BD811-1584-4F0A-AE43-B06DC355FA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937" t="54595" r="24250" b="5164"/>
          <a:stretch/>
        </p:blipFill>
        <p:spPr>
          <a:xfrm>
            <a:off x="4848460" y="3429000"/>
            <a:ext cx="4614443" cy="28750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45204728-F268-4E3C-95D5-05876385F1B6}"/>
              </a:ext>
            </a:extLst>
          </p:cNvPr>
          <p:cNvSpPr txBox="1"/>
          <p:nvPr/>
        </p:nvSpPr>
        <p:spPr>
          <a:xfrm>
            <a:off x="870446" y="681111"/>
            <a:ext cx="8592457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" sz="6600" b="1" dirty="0">
                <a:solidFill>
                  <a:srgbClr val="00B0F0"/>
                </a:solidFill>
              </a:rPr>
              <a:t>PLANIFICACIÓN</a:t>
            </a:r>
          </a:p>
        </p:txBody>
      </p:sp>
    </p:spTree>
    <p:extLst>
      <p:ext uri="{BB962C8B-B14F-4D97-AF65-F5344CB8AC3E}">
        <p14:creationId xmlns:p14="http://schemas.microsoft.com/office/powerpoint/2010/main" val="696990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715F758-03E3-4C1B-95F0-85370D91943F}"/>
              </a:ext>
            </a:extLst>
          </p:cNvPr>
          <p:cNvSpPr txBox="1"/>
          <p:nvPr/>
        </p:nvSpPr>
        <p:spPr>
          <a:xfrm>
            <a:off x="827314" y="379186"/>
            <a:ext cx="85924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b="1" dirty="0">
                <a:solidFill>
                  <a:srgbClr val="00B0F0"/>
                </a:solidFill>
              </a:rPr>
              <a:t>REQUISITOS DEL PROTOTIPO A IMPLEMENTAR</a:t>
            </a:r>
          </a:p>
        </p:txBody>
      </p:sp>
      <p:pic>
        <p:nvPicPr>
          <p:cNvPr id="2050" name="Picture 2" descr="Resultado de imagen de requisitos">
            <a:extLst>
              <a:ext uri="{FF2B5EF4-FFF2-40B4-BE49-F238E27FC236}">
                <a16:creationId xmlns:a16="http://schemas.microsoft.com/office/drawing/2014/main" id="{CE12F056-D5CF-4881-868B-AE2AB019A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148" y="2452914"/>
            <a:ext cx="6300788" cy="324212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609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4882" y="767751"/>
            <a:ext cx="6713235" cy="1320800"/>
          </a:xfrm>
        </p:spPr>
        <p:txBody>
          <a:bodyPr>
            <a:normAutofit/>
          </a:bodyPr>
          <a:lstStyle/>
          <a:p>
            <a:r>
              <a:rPr lang="es-ES_tradnl" sz="3800" b="1" dirty="0"/>
              <a:t>REQUISITOS FUNCIONALES</a:t>
            </a:r>
            <a:endParaRPr lang="es-ES_tradnl" sz="38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1" t="46137" r="12737" b="31136"/>
          <a:stretch/>
        </p:blipFill>
        <p:spPr>
          <a:xfrm>
            <a:off x="432919" y="2502889"/>
            <a:ext cx="9358857" cy="185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30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38355"/>
            <a:ext cx="8596668" cy="1320800"/>
          </a:xfrm>
        </p:spPr>
        <p:txBody>
          <a:bodyPr>
            <a:normAutofit/>
          </a:bodyPr>
          <a:lstStyle/>
          <a:p>
            <a:r>
              <a:rPr lang="es-ES_tradnl" sz="3800" b="1" dirty="0"/>
              <a:t>REQUISITOS NO FUNCIONALES</a:t>
            </a:r>
          </a:p>
        </p:txBody>
      </p:sp>
      <p:pic>
        <p:nvPicPr>
          <p:cNvPr id="3" name="Imagen 5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6D87920E-5086-4A21-8962-A4B171762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8" y="1735560"/>
            <a:ext cx="8752936" cy="381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4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8D34D1-F507-4784-AC29-09087A98A7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43" y="335720"/>
            <a:ext cx="8341783" cy="2245702"/>
          </a:xfrm>
        </p:spPr>
        <p:txBody>
          <a:bodyPr/>
          <a:lstStyle/>
          <a:p>
            <a:pPr algn="ctr"/>
            <a:r>
              <a:rPr lang="es-ES" sz="7200" b="1" dirty="0">
                <a:solidFill>
                  <a:srgbClr val="00B0F0"/>
                </a:solidFill>
              </a:rPr>
              <a:t>CRITERIOS DE COMPARACIÓN</a:t>
            </a:r>
          </a:p>
        </p:txBody>
      </p:sp>
      <p:pic>
        <p:nvPicPr>
          <p:cNvPr id="5128" name="Picture 8" descr="Imagen relacionada">
            <a:extLst>
              <a:ext uri="{FF2B5EF4-FFF2-40B4-BE49-F238E27FC236}">
                <a16:creationId xmlns:a16="http://schemas.microsoft.com/office/drawing/2014/main" id="{A3F82D16-B953-464C-8F5C-931C785DF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0" t="15160" r="4249" b="11177"/>
          <a:stretch/>
        </p:blipFill>
        <p:spPr bwMode="auto">
          <a:xfrm>
            <a:off x="1407804" y="2920951"/>
            <a:ext cx="7695659" cy="334811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226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C80CE94B-7EB5-492B-A716-1587E094D3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40" t="37662" r="28896" b="18903"/>
          <a:stretch/>
        </p:blipFill>
        <p:spPr>
          <a:xfrm>
            <a:off x="1115684" y="918192"/>
            <a:ext cx="8994461" cy="524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46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3">
            <a:extLst>
              <a:ext uri="{FF2B5EF4-FFF2-40B4-BE49-F238E27FC236}">
                <a16:creationId xmlns:a16="http://schemas.microsoft.com/office/drawing/2014/main" id="{547BB962-9C78-4C2A-9C79-F25D984D3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29" y="2366518"/>
            <a:ext cx="9396866" cy="181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47367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354</TotalTime>
  <Words>363</Words>
  <Application>Microsoft Office PowerPoint</Application>
  <PresentationFormat>Panorámica</PresentationFormat>
  <Paragraphs>54</Paragraphs>
  <Slides>27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2" baseType="lpstr">
      <vt:lpstr>Arial</vt:lpstr>
      <vt:lpstr>Calibri</vt:lpstr>
      <vt:lpstr>Trebuchet MS</vt:lpstr>
      <vt:lpstr>Wingdings 3</vt:lpstr>
      <vt:lpstr>Faceta</vt:lpstr>
      <vt:lpstr>OPEN SOURCE BLOCKCHAIN</vt:lpstr>
      <vt:lpstr>Presentación de PowerPoint</vt:lpstr>
      <vt:lpstr>Presentación de PowerPoint</vt:lpstr>
      <vt:lpstr>Presentación de PowerPoint</vt:lpstr>
      <vt:lpstr>REQUISITOS FUNCIONALES</vt:lpstr>
      <vt:lpstr>REQUISITOS NO FUNCIONALES</vt:lpstr>
      <vt:lpstr>CRITERIOS DE COMPARACIÓN</vt:lpstr>
      <vt:lpstr>Presentación de PowerPoint</vt:lpstr>
      <vt:lpstr>Presentación de PowerPoint</vt:lpstr>
      <vt:lpstr>DIAGRAMA DE FUNCIONAMIENTO MULTICHAIN </vt:lpstr>
      <vt:lpstr>ERRORES MÁS IMPORTANTES</vt:lpstr>
      <vt:lpstr>Error 2:</vt:lpstr>
      <vt:lpstr>Error 3:</vt:lpstr>
      <vt:lpstr>EVALUACIÓN DE LOS CRITERIOS EN LA IMPLEMENTACIÓN USANDO MULTICHAIN </vt:lpstr>
      <vt:lpstr>Presentación de PowerPoint</vt:lpstr>
      <vt:lpstr>Presentación de PowerPoint</vt:lpstr>
      <vt:lpstr>ERRORES MÁS IMPORTANTES</vt:lpstr>
      <vt:lpstr>Error 1:</vt:lpstr>
      <vt:lpstr>Error 4:</vt:lpstr>
      <vt:lpstr>Presentación de PowerPoint</vt:lpstr>
      <vt:lpstr>COMPARACIÓN DE LA IMPLEMENTACIÓN DE LAS TECNOLOGÍAS </vt:lpstr>
      <vt:lpstr>Comparación de la implementación de las tecnologías </vt:lpstr>
      <vt:lpstr>Presentación de PowerPoint</vt:lpstr>
      <vt:lpstr>ANEXO 1: OTROS REQUISITOS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TG3: Open Source Blockchain Platforms</dc:title>
  <dc:creator>Daniela Guzman</dc:creator>
  <cp:lastModifiedBy>Alejandro Díaz Moreno</cp:lastModifiedBy>
  <cp:revision>61</cp:revision>
  <dcterms:created xsi:type="dcterms:W3CDTF">2018-05-05T09:28:16Z</dcterms:created>
  <dcterms:modified xsi:type="dcterms:W3CDTF">2018-05-06T18:48:16Z</dcterms:modified>
</cp:coreProperties>
</file>